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handoutMasterIdLst>
    <p:handoutMasterId r:id="rId27"/>
  </p:handoutMasterIdLst>
  <p:sldIdLst>
    <p:sldId id="256" r:id="rId2"/>
    <p:sldId id="339" r:id="rId3"/>
    <p:sldId id="343" r:id="rId4"/>
    <p:sldId id="447" r:id="rId5"/>
    <p:sldId id="465" r:id="rId6"/>
    <p:sldId id="479" r:id="rId7"/>
    <p:sldId id="478" r:id="rId8"/>
    <p:sldId id="477" r:id="rId9"/>
    <p:sldId id="466" r:id="rId10"/>
    <p:sldId id="476" r:id="rId11"/>
    <p:sldId id="469" r:id="rId12"/>
    <p:sldId id="474" r:id="rId13"/>
    <p:sldId id="464" r:id="rId14"/>
    <p:sldId id="473" r:id="rId15"/>
    <p:sldId id="486" r:id="rId16"/>
    <p:sldId id="468" r:id="rId17"/>
    <p:sldId id="480" r:id="rId18"/>
    <p:sldId id="481" r:id="rId19"/>
    <p:sldId id="482" r:id="rId20"/>
    <p:sldId id="463" r:id="rId21"/>
    <p:sldId id="357" r:id="rId22"/>
    <p:sldId id="483" r:id="rId23"/>
    <p:sldId id="484" r:id="rId24"/>
    <p:sldId id="485" r:id="rId25"/>
    <p:sldId id="442" r:id="rId2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239" autoAdjust="0"/>
  </p:normalViewPr>
  <p:slideViewPr>
    <p:cSldViewPr>
      <p:cViewPr varScale="1">
        <p:scale>
          <a:sx n="99" d="100"/>
          <a:sy n="99" d="100"/>
        </p:scale>
        <p:origin x="9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3012329" cy="46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7" y="3"/>
            <a:ext cx="3012329" cy="46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5739A-EE09-4BE8-AE09-DE2012821CC8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771890"/>
            <a:ext cx="3012329" cy="46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7" y="8771890"/>
            <a:ext cx="3012329" cy="46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6B82D-8DA3-464D-97AE-C0C2383B6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43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3B1F7-776D-4C77-9CA3-660F4084F4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2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68F0DB-1E08-4A67-95EE-D42492497B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56EFFD-6F79-4B49-B971-26D4E20CB451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8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05200"/>
            <a:ext cx="3962400" cy="2133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Presented to City Council for Fiscal Year 2023-2028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43000"/>
            <a:ext cx="4572000" cy="2438400"/>
          </a:xfrm>
        </p:spPr>
        <p:txBody>
          <a:bodyPr>
            <a:noAutofit/>
          </a:bodyPr>
          <a:lstStyle/>
          <a:p>
            <a:r>
              <a:rPr lang="en-US" sz="4800" b="1" dirty="0"/>
              <a:t>City of Riverbank</a:t>
            </a:r>
            <a:br>
              <a:rPr lang="en-US" sz="4800" b="1" dirty="0"/>
            </a:br>
            <a:r>
              <a:rPr lang="en-US" sz="4800" b="1" dirty="0"/>
              <a:t>Capital Projects </a:t>
            </a:r>
            <a:br>
              <a:rPr lang="en-US" sz="4800" b="1" dirty="0"/>
            </a:b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7553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7800" y="457200"/>
            <a:ext cx="28194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Topeka Street Overlay &amp; ADA Improvements – </a:t>
            </a:r>
            <a:r>
              <a:rPr lang="en-US" sz="1800" b="1" dirty="0"/>
              <a:t>Jackson Avenue to Callander</a:t>
            </a:r>
            <a:br>
              <a:rPr lang="en-US" sz="2200" b="1" dirty="0"/>
            </a:br>
            <a:r>
              <a:rPr lang="en-US" sz="2000" dirty="0"/>
              <a:t>Preliminary Engineering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Total Cost Estimate:    $555,694</a:t>
            </a:r>
            <a:br>
              <a:rPr lang="en-US" sz="2400" b="1" dirty="0"/>
            </a:br>
            <a:r>
              <a:rPr lang="en-US" sz="2400" b="1" dirty="0"/>
              <a:t>Construction:  </a:t>
            </a:r>
            <a:br>
              <a:rPr lang="en-US" sz="2400" b="1" dirty="0"/>
            </a:br>
            <a:r>
              <a:rPr lang="en-US" sz="2000" b="1" dirty="0"/>
              <a:t>Currently Under Construction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400" b="1" dirty="0"/>
              <a:t>Funding: SB-1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B2ADAD-1BD9-C3C8-EA1D-6434F07D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4343400" cy="4191000"/>
          </a:xfrm>
        </p:spPr>
      </p:pic>
    </p:spTree>
    <p:extLst>
      <p:ext uri="{BB962C8B-B14F-4D97-AF65-F5344CB8AC3E}">
        <p14:creationId xmlns:p14="http://schemas.microsoft.com/office/powerpoint/2010/main" val="330090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Storm Outfall Ramp Repair</a:t>
            </a:r>
            <a:br>
              <a:rPr lang="en-US" sz="2200" b="1" dirty="0"/>
            </a:br>
            <a:r>
              <a:rPr lang="en-US" sz="1800" b="1" dirty="0"/>
              <a:t>(Homewood Basin)</a:t>
            </a:r>
            <a:br>
              <a:rPr lang="en-US" sz="18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$240,000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 </a:t>
            </a:r>
            <a:br>
              <a:rPr lang="en-US" sz="2200" b="1" dirty="0"/>
            </a:br>
            <a:r>
              <a:rPr lang="en-US" sz="2200" b="1" dirty="0"/>
              <a:t>Fall 2023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Fund 413</a:t>
            </a:r>
            <a:br>
              <a:rPr lang="en-US" sz="2200" b="1" dirty="0"/>
            </a:br>
            <a:r>
              <a:rPr lang="en-US" sz="2200" b="1" dirty="0"/>
              <a:t>Fund 172</a:t>
            </a:r>
            <a:br>
              <a:rPr lang="en-US" sz="2200" b="1" dirty="0"/>
            </a:br>
            <a:r>
              <a:rPr lang="en-US" sz="2200" b="1" dirty="0"/>
              <a:t>Fund 116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B6B82A-3549-9B23-41C2-0D0FF8ED6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4318000" cy="4876800"/>
          </a:xfrm>
        </p:spPr>
      </p:pic>
    </p:spTree>
    <p:extLst>
      <p:ext uri="{BB962C8B-B14F-4D97-AF65-F5344CB8AC3E}">
        <p14:creationId xmlns:p14="http://schemas.microsoft.com/office/powerpoint/2010/main" val="80504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Drywell Rehabilitation Project </a:t>
            </a:r>
            <a:br>
              <a:rPr lang="en-US" sz="2200" b="1" dirty="0"/>
            </a:br>
            <a:r>
              <a:rPr lang="en-US" sz="1800" b="1" dirty="0"/>
              <a:t>(Palmer &amp; Patterson and Sierra &amp; Palmer)</a:t>
            </a:r>
            <a:br>
              <a:rPr lang="en-US" sz="18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$207,157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 </a:t>
            </a:r>
            <a:br>
              <a:rPr lang="en-US" sz="2200" b="1" dirty="0"/>
            </a:br>
            <a:r>
              <a:rPr lang="en-US" sz="2200" b="1" dirty="0"/>
              <a:t>Fall 2023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SB-1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B9A215-C2CF-5E60-66ED-D12104C2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95400"/>
            <a:ext cx="4367011" cy="3810000"/>
          </a:xfrm>
        </p:spPr>
      </p:pic>
    </p:spTree>
    <p:extLst>
      <p:ext uri="{BB962C8B-B14F-4D97-AF65-F5344CB8AC3E}">
        <p14:creationId xmlns:p14="http://schemas.microsoft.com/office/powerpoint/2010/main" val="405947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438705"/>
            <a:ext cx="28194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Oakdale Road Improvements (MID Canal to Northerly Limits of Crossroads West Unit 1)</a:t>
            </a:r>
            <a:br>
              <a:rPr lang="en-US" sz="2200" b="1" dirty="0"/>
            </a:br>
            <a:r>
              <a:rPr lang="en-US" sz="2000" dirty="0"/>
              <a:t>Construction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Total Cost Estimate:    $1,904,914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Construction: </a:t>
            </a:r>
            <a:br>
              <a:rPr lang="en-US" sz="2400" b="1" dirty="0"/>
            </a:br>
            <a:r>
              <a:rPr lang="en-US" sz="2400" b="1" dirty="0"/>
              <a:t>Spring 2024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Funding: Fund 205</a:t>
            </a:r>
            <a:endParaRPr lang="en-US" sz="24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705"/>
            <a:ext cx="4724400" cy="28370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29000"/>
            <a:ext cx="3099122" cy="32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5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Claribel Road Overlay Project – Joint Project with Stanislaus County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$728,184</a:t>
            </a:r>
            <a:br>
              <a:rPr lang="en-US" sz="2200" b="1" dirty="0"/>
            </a:br>
            <a:r>
              <a:rPr lang="en-US" sz="1600" b="1" dirty="0"/>
              <a:t>(County’s portion $280,013)</a:t>
            </a:r>
            <a:br>
              <a:rPr lang="en-US" sz="1600" b="1" dirty="0"/>
            </a:br>
            <a:br>
              <a:rPr lang="en-US" sz="16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Spring 2024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</a:t>
            </a:r>
            <a:br>
              <a:rPr lang="en-US" sz="2200" b="1" dirty="0"/>
            </a:br>
            <a:r>
              <a:rPr lang="en-US" sz="2200" b="1" dirty="0"/>
              <a:t>Measure L   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407B2-7A14-42F8-AD4A-78AB83AE5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71600"/>
            <a:ext cx="4193361" cy="3733800"/>
          </a:xfrm>
        </p:spPr>
      </p:pic>
    </p:spTree>
    <p:extLst>
      <p:ext uri="{BB962C8B-B14F-4D97-AF65-F5344CB8AC3E}">
        <p14:creationId xmlns:p14="http://schemas.microsoft.com/office/powerpoint/2010/main" val="383647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Seventh Street Outfall Repair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$780,951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 </a:t>
            </a:r>
            <a:br>
              <a:rPr lang="en-US" sz="2200" b="1" dirty="0"/>
            </a:br>
            <a:r>
              <a:rPr lang="en-US" sz="2200" b="1" dirty="0"/>
              <a:t>Fall 2023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ARPF</a:t>
            </a:r>
            <a:br>
              <a:rPr lang="en-US" sz="2200" b="1" dirty="0"/>
            </a:br>
            <a:br>
              <a:rPr lang="en-US" sz="2200" b="1" dirty="0"/>
            </a:br>
            <a:endParaRPr lang="en-US" sz="2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048493-A9E8-36BC-6CD3-B760F11BC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4114800" cy="5486400"/>
          </a:xfrm>
        </p:spPr>
      </p:pic>
    </p:spTree>
    <p:extLst>
      <p:ext uri="{BB962C8B-B14F-4D97-AF65-F5344CB8AC3E}">
        <p14:creationId xmlns:p14="http://schemas.microsoft.com/office/powerpoint/2010/main" val="316029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0" y="457200"/>
            <a:ext cx="2819400" cy="5715000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Patterson Road Sidewalk &amp; ADA Improvements (Callander Avenue to Roselle Avenue)</a:t>
            </a:r>
            <a:br>
              <a:rPr lang="en-US" sz="2200" b="1" dirty="0"/>
            </a:br>
            <a:r>
              <a:rPr lang="en-US" sz="2000" dirty="0"/>
              <a:t>Preliminary Engineering, Environmental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$514,030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Late Spring 2024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</a:t>
            </a:r>
            <a:br>
              <a:rPr lang="en-US" sz="2200" b="1" dirty="0"/>
            </a:br>
            <a:r>
              <a:rPr lang="en-US" sz="2200" b="1" dirty="0"/>
              <a:t>CMAQ - Construction</a:t>
            </a: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62400"/>
            <a:ext cx="4423967" cy="263925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3810000" cy="32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2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553200" cy="5715000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UPCOMING</a:t>
            </a:r>
            <a:br>
              <a:rPr lang="en-US" sz="5300" dirty="0"/>
            </a:br>
            <a:r>
              <a:rPr lang="en-US" sz="5300" dirty="0"/>
              <a:t>STREET PROJECTS</a:t>
            </a:r>
            <a:br>
              <a:rPr lang="en-US" sz="5300" dirty="0"/>
            </a:br>
            <a:r>
              <a:rPr lang="en-US" sz="5300" dirty="0"/>
              <a:t> PROGRAMMED </a:t>
            </a:r>
            <a:br>
              <a:rPr lang="en-US" sz="6000" dirty="0"/>
            </a:br>
            <a:br>
              <a:rPr lang="en-US" sz="6000" dirty="0"/>
            </a:br>
            <a:br>
              <a:rPr lang="en-US" sz="4900" dirty="0"/>
            </a:br>
            <a:r>
              <a:rPr lang="en-US" sz="4900" dirty="0"/>
              <a:t>FY 2024/2025</a:t>
            </a:r>
            <a:br>
              <a:rPr lang="en-US" sz="4900" dirty="0"/>
            </a:b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1400455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Oakdale Road Overlay – </a:t>
            </a:r>
            <a:r>
              <a:rPr lang="en-US" sz="2200" b="1" dirty="0" err="1"/>
              <a:t>Silverock</a:t>
            </a:r>
            <a:r>
              <a:rPr lang="en-US" sz="2200" b="1" dirty="0"/>
              <a:t> to Patterson Road 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$626,500</a:t>
            </a:r>
            <a:br>
              <a:rPr lang="en-US" sz="2200" b="1" dirty="0"/>
            </a:br>
            <a:br>
              <a:rPr lang="en-US" sz="16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Spring 2024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</a:t>
            </a:r>
            <a:br>
              <a:rPr lang="en-US" sz="2200" b="1" dirty="0"/>
            </a:br>
            <a:r>
              <a:rPr lang="en-US" sz="2200" b="1" dirty="0"/>
              <a:t>Measure L   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CE454-B17F-3808-7272-FFAEFAC3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71600"/>
            <a:ext cx="4193361" cy="4038600"/>
          </a:xfrm>
        </p:spPr>
      </p:pic>
    </p:spTree>
    <p:extLst>
      <p:ext uri="{BB962C8B-B14F-4D97-AF65-F5344CB8AC3E}">
        <p14:creationId xmlns:p14="http://schemas.microsoft.com/office/powerpoint/2010/main" val="4041228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Crossroads Elementary School – Two Raised Crosswalks</a:t>
            </a:r>
            <a:br>
              <a:rPr lang="en-US" sz="2200" b="1" dirty="0"/>
            </a:br>
            <a:r>
              <a:rPr lang="en-US" sz="1800" b="1" dirty="0"/>
              <a:t>Prospector’s </a:t>
            </a:r>
            <a:r>
              <a:rPr lang="en-US" sz="1800" b="1" dirty="0" err="1"/>
              <a:t>Prkwy</a:t>
            </a:r>
            <a:r>
              <a:rPr lang="en-US" sz="1800" b="1" dirty="0"/>
              <a:t> @ Novi &amp; </a:t>
            </a:r>
            <a:r>
              <a:rPr lang="en-US" sz="1800" b="1" dirty="0" err="1"/>
              <a:t>Suttermill</a:t>
            </a:r>
            <a:r>
              <a:rPr lang="en-US" sz="1800" b="1" dirty="0"/>
              <a:t> 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$114,500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Summer 2024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</a:t>
            </a:r>
            <a:br>
              <a:rPr lang="en-US" sz="2200" b="1" dirty="0"/>
            </a:br>
            <a:r>
              <a:rPr lang="en-US" sz="2200" b="1" dirty="0"/>
              <a:t>Measure L   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93F5F-4CFA-EE86-F60E-D0B5CC490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772824"/>
            <a:ext cx="4097956" cy="27398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8DF47-2968-730F-FBB3-160AE4D19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7" y="3669605"/>
            <a:ext cx="4114800" cy="24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5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10400" cy="5715000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/>
            </a:br>
            <a:br>
              <a:rPr lang="en-US" b="1" dirty="0"/>
            </a:br>
            <a:r>
              <a:rPr lang="en-US" sz="3100" b="1" dirty="0"/>
              <a:t>5-Year Capital Improvement Plan (CIP)</a:t>
            </a:r>
            <a:br>
              <a:rPr lang="en-US" sz="3100" b="1" dirty="0"/>
            </a:br>
            <a:br>
              <a:rPr lang="en-US" b="1" dirty="0"/>
            </a:br>
            <a:br>
              <a:rPr lang="en-US" dirty="0"/>
            </a:br>
            <a:r>
              <a:rPr lang="en-US" sz="2700" dirty="0"/>
              <a:t>The CIP is not a budget document, but rather a planning tool to be used in conjunction with the budget document.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It is a work in progress document to show transparency in the projects staff is currently managing, planning, and researching funding sources.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Each project requires a specific implementation and financing plan, possible environmental review, and at times collaboration with other agencies.</a:t>
            </a: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24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Callander Avenue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543800" cy="405580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5181600"/>
            <a:ext cx="8229600" cy="1524000"/>
          </a:xfrm>
        </p:spPr>
        <p:txBody>
          <a:bodyPr>
            <a:normAutofit/>
          </a:bodyPr>
          <a:lstStyle/>
          <a:p>
            <a:r>
              <a:rPr lang="en-US" sz="2000" b="1" dirty="0"/>
              <a:t>Design &amp; Preliminary Engineering Phase  I  -    Completed</a:t>
            </a:r>
          </a:p>
          <a:p>
            <a:r>
              <a:rPr lang="en-US" sz="2000" b="1" dirty="0"/>
              <a:t>Construction Phase I  -   Fall 2022  or  Spring 2023</a:t>
            </a:r>
          </a:p>
          <a:p>
            <a:r>
              <a:rPr lang="en-US" sz="2000" b="1" dirty="0"/>
              <a:t>Funding:     Measure L $430,217, RSTP $271,276, STBGP $200,000</a:t>
            </a:r>
          </a:p>
          <a:p>
            <a:pPr marL="0" indent="0">
              <a:buNone/>
            </a:pPr>
            <a:r>
              <a:rPr lang="en-US" sz="2000" b="1" dirty="0"/>
              <a:t>                                                                                                          TOTAL: $901,493</a:t>
            </a:r>
          </a:p>
        </p:txBody>
      </p:sp>
    </p:spTree>
    <p:extLst>
      <p:ext uri="{BB962C8B-B14F-4D97-AF65-F5344CB8AC3E}">
        <p14:creationId xmlns:p14="http://schemas.microsoft.com/office/powerpoint/2010/main" val="75400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1789"/>
            <a:ext cx="4087139" cy="28386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228600"/>
            <a:ext cx="3276600" cy="6096000"/>
          </a:xfrm>
        </p:spPr>
        <p:txBody>
          <a:bodyPr>
            <a:noAutofit/>
          </a:bodyPr>
          <a:lstStyle/>
          <a:p>
            <a:pPr algn="l"/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1800" b="1" dirty="0"/>
              <a:t>Signal at Roselle &amp; Patterson, Pedestrian RR Crossing, Sidewalk Infill along Roselle &amp; Patterson Roads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600" dirty="0"/>
              <a:t>Environmental is complete. 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All right of way has been dedicated. 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Utility relocation is complete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Finalizing plans with BNSF</a:t>
            </a: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r>
              <a:rPr lang="en-US" sz="1800" b="1" dirty="0"/>
              <a:t>Total Cost Estimate:</a:t>
            </a:r>
            <a:br>
              <a:rPr lang="en-US" sz="1800" b="1" dirty="0"/>
            </a:br>
            <a:r>
              <a:rPr lang="en-US" sz="1800" b="1" dirty="0"/>
              <a:t>$2,580,093(Construction)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Estimated Construction:</a:t>
            </a:r>
            <a:br>
              <a:rPr lang="en-US" sz="1800" b="1" dirty="0"/>
            </a:br>
            <a:r>
              <a:rPr lang="en-US" sz="1800" b="1" dirty="0"/>
              <a:t>  Fall 2022    or   Spring 2023</a:t>
            </a:r>
            <a:br>
              <a:rPr lang="en-US" sz="1600" b="1" dirty="0"/>
            </a:br>
            <a:r>
              <a:rPr lang="en-US" sz="1600" b="1" dirty="0"/>
              <a:t>Funding: CMAQ -    $1,425,695</a:t>
            </a:r>
            <a:br>
              <a:rPr lang="en-US" sz="1600" b="1" dirty="0"/>
            </a:br>
            <a:r>
              <a:rPr lang="en-US" sz="1600" b="1" dirty="0"/>
              <a:t>                  STBGP -      $554,398</a:t>
            </a:r>
            <a:br>
              <a:rPr lang="en-US" sz="1600" b="1" dirty="0"/>
            </a:br>
            <a:r>
              <a:rPr lang="en-US" sz="1600" b="1" dirty="0"/>
              <a:t>                  Fund 205 - $600,000</a:t>
            </a:r>
            <a:br>
              <a:rPr lang="en-US" sz="1600" b="1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5589"/>
            <a:ext cx="4114800" cy="2536611"/>
          </a:xfrm>
        </p:spPr>
      </p:pic>
    </p:spTree>
    <p:extLst>
      <p:ext uri="{BB962C8B-B14F-4D97-AF65-F5344CB8AC3E}">
        <p14:creationId xmlns:p14="http://schemas.microsoft.com/office/powerpoint/2010/main" val="204161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Roselle Avenue Pedestrian Access over MID Canal</a:t>
            </a:r>
            <a:br>
              <a:rPr lang="en-US" sz="2200" b="1" dirty="0"/>
            </a:br>
            <a:r>
              <a:rPr lang="en-US" sz="2000" dirty="0"/>
              <a:t>Preliminary Engineering, Environmental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$399,850</a:t>
            </a:r>
            <a:br>
              <a:rPr lang="en-US" sz="2200" b="1" dirty="0"/>
            </a:br>
            <a:br>
              <a:rPr lang="en-US" sz="16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Fall 2024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 CMAQ </a:t>
            </a:r>
            <a:br>
              <a:rPr lang="en-US" sz="2200" b="1" dirty="0"/>
            </a:br>
            <a:r>
              <a:rPr lang="en-US" sz="2200" b="1" dirty="0"/>
              <a:t>   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3A0D9-E9C3-B35D-1872-567D3B681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6301"/>
            <a:ext cx="4114800" cy="4457700"/>
          </a:xfrm>
        </p:spPr>
      </p:pic>
    </p:spTree>
    <p:extLst>
      <p:ext uri="{BB962C8B-B14F-4D97-AF65-F5344CB8AC3E}">
        <p14:creationId xmlns:p14="http://schemas.microsoft.com/office/powerpoint/2010/main" val="359130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Roselle &amp; S. Rosebrook Intersection 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$385,000</a:t>
            </a:r>
            <a:br>
              <a:rPr lang="en-US" sz="2200" b="1" dirty="0"/>
            </a:br>
            <a:br>
              <a:rPr lang="en-US" sz="16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Summer 2024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Measure L </a:t>
            </a:r>
            <a:br>
              <a:rPr lang="en-US" sz="2200" b="1" dirty="0"/>
            </a:br>
            <a:r>
              <a:rPr lang="en-US" sz="2200" b="1" dirty="0"/>
              <a:t>   </a:t>
            </a:r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518B7-A91E-27AE-4598-C04BC45CE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1E35ADC-F9BE-6098-E7AC-40EAB758E8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197427"/>
              </p:ext>
            </p:extLst>
          </p:nvPr>
        </p:nvGraphicFramePr>
        <p:xfrm>
          <a:off x="457200" y="457201"/>
          <a:ext cx="4114800" cy="5714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085" imgH="7543571" progId="AcroExch.Document.DC">
                  <p:embed/>
                </p:oleObj>
              </mc:Choice>
              <mc:Fallback>
                <p:oleObj name="Acrobat Document" r:id="rId2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457201"/>
                        <a:ext cx="4114800" cy="5714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97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Patterson Road Overlay – Claus to </a:t>
            </a:r>
            <a:r>
              <a:rPr lang="en-US" sz="2200" b="1" dirty="0" err="1"/>
              <a:t>Snedigar</a:t>
            </a:r>
            <a:br>
              <a:rPr lang="en-US" sz="2200" b="1" dirty="0"/>
            </a:br>
            <a:r>
              <a:rPr lang="en-US" sz="2000" dirty="0"/>
              <a:t>Preliminary Engineering, Environmental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$612,678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Estimated Construction: </a:t>
            </a:r>
            <a:br>
              <a:rPr lang="en-US" sz="2200" b="1" dirty="0"/>
            </a:br>
            <a:r>
              <a:rPr lang="en-US" sz="2200" b="1" dirty="0"/>
              <a:t>Fall 2024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Measure L</a:t>
            </a:r>
            <a:br>
              <a:rPr lang="en-US" sz="2200" b="1" dirty="0"/>
            </a:br>
            <a:r>
              <a:rPr lang="en-US" sz="2200" b="1" dirty="0"/>
              <a:t>STBGP </a:t>
            </a:r>
            <a:br>
              <a:rPr lang="en-US" sz="2200" b="1" dirty="0"/>
            </a:br>
            <a:r>
              <a:rPr lang="en-US" sz="2200" b="1" dirty="0"/>
              <a:t>   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85B228-000C-6702-8DD9-0C403B775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4131734" cy="4648201"/>
          </a:xfrm>
        </p:spPr>
      </p:pic>
    </p:spTree>
    <p:extLst>
      <p:ext uri="{BB962C8B-B14F-4D97-AF65-F5344CB8AC3E}">
        <p14:creationId xmlns:p14="http://schemas.microsoft.com/office/powerpoint/2010/main" val="246307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457200"/>
            <a:ext cx="7162800" cy="5715000"/>
          </a:xfrm>
        </p:spPr>
        <p:txBody>
          <a:bodyPr>
            <a:normAutofit/>
          </a:bodyPr>
          <a:lstStyle/>
          <a:p>
            <a:pPr algn="l"/>
            <a:br>
              <a:rPr lang="en-US" sz="4000" b="1" dirty="0"/>
            </a:br>
            <a:r>
              <a:rPr lang="en-US" sz="4000" b="1" dirty="0"/>
              <a:t>Recommendation</a:t>
            </a:r>
            <a:br>
              <a:rPr lang="en-US" b="1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City Council adopt the 5-Year Capital Improvement Plan for Fiscal Year 2023-2028.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7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553200" cy="5715000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STREET</a:t>
            </a:r>
            <a:br>
              <a:rPr lang="en-US" sz="6000" dirty="0"/>
            </a:br>
            <a:r>
              <a:rPr lang="en-US" sz="5300" dirty="0"/>
              <a:t>&amp; STORM PROJECTS</a:t>
            </a:r>
            <a:br>
              <a:rPr lang="en-US" sz="5300" dirty="0"/>
            </a:br>
            <a:r>
              <a:rPr lang="en-US" sz="5300" dirty="0"/>
              <a:t> PROGRAMMED </a:t>
            </a:r>
            <a:br>
              <a:rPr lang="en-US" sz="6000" dirty="0"/>
            </a:br>
            <a:br>
              <a:rPr lang="en-US" sz="6000" dirty="0"/>
            </a:br>
            <a:br>
              <a:rPr lang="en-US" sz="4900" dirty="0"/>
            </a:br>
            <a:r>
              <a:rPr lang="en-US" sz="4900" dirty="0"/>
              <a:t>FY 2023/2024</a:t>
            </a:r>
            <a:br>
              <a:rPr lang="en-US" sz="4900" dirty="0"/>
            </a:b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28292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0" y="457200"/>
            <a:ext cx="27432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Roselle Avenue Sidewalk &amp; ADA Improvements</a:t>
            </a:r>
            <a:br>
              <a:rPr lang="en-US" sz="2200" b="1" dirty="0"/>
            </a:br>
            <a:r>
              <a:rPr lang="en-US" sz="2000" dirty="0"/>
              <a:t>Preliminary Engineering, Environmental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Cost: $415,400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 </a:t>
            </a:r>
            <a:br>
              <a:rPr lang="en-US" sz="2200" b="1" dirty="0"/>
            </a:br>
            <a:r>
              <a:rPr lang="en-US" sz="2200" b="1" dirty="0"/>
              <a:t>Completed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Measure L</a:t>
            </a:r>
            <a:br>
              <a:rPr lang="en-US" sz="2200" b="1" dirty="0"/>
            </a:br>
            <a:r>
              <a:rPr lang="en-US" sz="2200" b="1" dirty="0"/>
              <a:t> STBGP</a:t>
            </a:r>
            <a:br>
              <a:rPr lang="en-US" sz="2200" b="1" dirty="0"/>
            </a:br>
            <a:r>
              <a:rPr lang="en-US" sz="2200" b="1" dirty="0"/>
              <a:t>Fund 116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9C4D5-A2A5-8A28-6BB2-7489D5BFF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350" y="133349"/>
            <a:ext cx="3238502" cy="41147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12754-81D5-86E6-5CE0-D4E7B4459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7618" y="1353418"/>
            <a:ext cx="6291713" cy="41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6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 err="1"/>
              <a:t>Castleberg</a:t>
            </a:r>
            <a:r>
              <a:rPr lang="en-US" sz="2200" b="1" dirty="0"/>
              <a:t> Park Trail</a:t>
            </a:r>
            <a:br>
              <a:rPr lang="en-US" sz="2200" b="1" dirty="0"/>
            </a:br>
            <a:r>
              <a:rPr lang="en-US" sz="2000" dirty="0"/>
              <a:t>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Cost:    $283,388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</a:t>
            </a:r>
            <a:br>
              <a:rPr lang="en-US" sz="2200" b="1" dirty="0"/>
            </a:br>
            <a:r>
              <a:rPr lang="en-US" sz="1800" b="1" dirty="0"/>
              <a:t>Construction Completed</a:t>
            </a: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2200" b="1" dirty="0"/>
            </a:br>
            <a:r>
              <a:rPr lang="en-US" sz="2200" b="1" dirty="0"/>
              <a:t>Funding: CDBG</a:t>
            </a:r>
            <a:br>
              <a:rPr lang="en-US" sz="2200" b="1" dirty="0"/>
            </a:br>
            <a:r>
              <a:rPr lang="en-US" sz="2200" b="1" dirty="0"/>
              <a:t>Fund 156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68DED-B0FD-66A3-24C9-80A452F75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008121" cy="267208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405B44-58EC-96B9-287B-B2060BE06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1478"/>
            <a:ext cx="3954782" cy="2788922"/>
          </a:xfrm>
        </p:spPr>
      </p:pic>
    </p:spTree>
    <p:extLst>
      <p:ext uri="{BB962C8B-B14F-4D97-AF65-F5344CB8AC3E}">
        <p14:creationId xmlns:p14="http://schemas.microsoft.com/office/powerpoint/2010/main" val="24314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Riverbank Police Fencing</a:t>
            </a:r>
            <a:br>
              <a:rPr lang="en-US" sz="2200" b="1" dirty="0"/>
            </a:br>
            <a:r>
              <a:rPr lang="en-US" sz="2000" dirty="0"/>
              <a:t>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$344,923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</a:t>
            </a:r>
            <a:br>
              <a:rPr lang="en-US" sz="2200" b="1" dirty="0"/>
            </a:br>
            <a:r>
              <a:rPr lang="en-US" sz="1800" b="1" dirty="0"/>
              <a:t>Currently Under Construction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ARPF</a:t>
            </a:r>
            <a:endParaRPr lang="en-US" sz="2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E83131-E15F-4084-4AC6-A0E7B5C96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D2A72A-32E5-D6DA-EFFD-3FEDEBCB6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87644"/>
              </p:ext>
            </p:extLst>
          </p:nvPr>
        </p:nvGraphicFramePr>
        <p:xfrm>
          <a:off x="275121" y="457200"/>
          <a:ext cx="4296879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085" imgH="7543571" progId="AcroExch.Document.DC">
                  <p:embed/>
                </p:oleObj>
              </mc:Choice>
              <mc:Fallback>
                <p:oleObj name="Acrobat Document" r:id="rId2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5121" y="457200"/>
                        <a:ext cx="4296879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84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7800" y="457200"/>
            <a:ext cx="32004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Sierra House</a:t>
            </a:r>
            <a:br>
              <a:rPr lang="en-US" sz="2200" b="1" dirty="0"/>
            </a:br>
            <a:r>
              <a:rPr lang="en-US" sz="2200" b="1" dirty="0"/>
              <a:t>3344 Sierra Street</a:t>
            </a:r>
            <a:br>
              <a:rPr lang="en-US" sz="2200" b="1" dirty="0"/>
            </a:br>
            <a:r>
              <a:rPr lang="en-US" sz="2000" dirty="0"/>
              <a:t>Design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$558,030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</a:t>
            </a:r>
            <a:br>
              <a:rPr lang="en-US" sz="2200" b="1" dirty="0"/>
            </a:br>
            <a:r>
              <a:rPr lang="en-US" sz="1800" b="1" dirty="0"/>
              <a:t>Currently Under Construction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ARPF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6B23D6-D19C-CA4A-DF19-3D36E4378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4343400" cy="2895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66189-CA09-3056-D1E8-0EF4C1421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2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62600" y="457200"/>
            <a:ext cx="2971800" cy="5715000"/>
          </a:xfrm>
        </p:spPr>
        <p:txBody>
          <a:bodyPr>
            <a:normAutofit/>
          </a:bodyPr>
          <a:lstStyle/>
          <a:p>
            <a:r>
              <a:rPr lang="en-US" sz="2200" b="1" dirty="0"/>
              <a:t>Third Street Parking Lot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200" b="1" dirty="0"/>
              <a:t>Total Cost Estimate:    $371,609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Construction:</a:t>
            </a:r>
            <a:br>
              <a:rPr lang="en-US" sz="2200" b="1" dirty="0"/>
            </a:br>
            <a:r>
              <a:rPr lang="en-US" sz="2200" b="1" dirty="0"/>
              <a:t>Completed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Funding: ARPF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B2B500-B722-2772-E6C9-FB045820B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572000" cy="4343400"/>
          </a:xfrm>
        </p:spPr>
      </p:pic>
    </p:spTree>
    <p:extLst>
      <p:ext uri="{BB962C8B-B14F-4D97-AF65-F5344CB8AC3E}">
        <p14:creationId xmlns:p14="http://schemas.microsoft.com/office/powerpoint/2010/main" val="136245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457200"/>
            <a:ext cx="2895600" cy="5715000"/>
          </a:xfrm>
        </p:spPr>
        <p:txBody>
          <a:bodyPr>
            <a:normAutofit/>
          </a:bodyPr>
          <a:lstStyle/>
          <a:p>
            <a:r>
              <a:rPr lang="en-US" sz="2400" b="1" dirty="0"/>
              <a:t>Pavement Restoration Project – </a:t>
            </a:r>
            <a:r>
              <a:rPr lang="en-US" sz="2000" b="1" dirty="0"/>
              <a:t>Various Roads</a:t>
            </a:r>
            <a:br>
              <a:rPr lang="en-US" sz="2200" b="1" dirty="0"/>
            </a:br>
            <a:r>
              <a:rPr lang="en-US" sz="2000" dirty="0"/>
              <a:t>Preliminary Engineering &amp; Construction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Total Cost Estimate:    $795,000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Construction: </a:t>
            </a:r>
            <a:br>
              <a:rPr lang="en-US" sz="2400" b="1" dirty="0"/>
            </a:br>
            <a:r>
              <a:rPr lang="en-US" sz="2400" b="1" dirty="0"/>
              <a:t>Summer 2023 – </a:t>
            </a:r>
            <a:r>
              <a:rPr lang="en-US" sz="2000" b="1" dirty="0"/>
              <a:t>Waiting for final striping on Roselle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Funding: Measure L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2DDE2A-C7CF-7E82-5C76-C52344B4C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54786"/>
            <a:ext cx="4161322" cy="27742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3F18B-041D-768C-4FE7-31C3C0A0C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74188"/>
            <a:ext cx="4161322" cy="27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09005"/>
      </p:ext>
    </p:extLst>
  </p:cSld>
  <p:clrMapOvr>
    <a:masterClrMapping/>
  </p:clrMapOvr>
</p:sld>
</file>

<file path=ppt/theme/theme1.xml><?xml version="1.0" encoding="utf-8"?>
<a:theme xmlns:a="http://schemas.openxmlformats.org/drawingml/2006/main" name="Composit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4019</TotalTime>
  <Words>963</Words>
  <Application>Microsoft Office PowerPoint</Application>
  <PresentationFormat>On-screen Show (4:3)</PresentationFormat>
  <Paragraphs>30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Wingdings</vt:lpstr>
      <vt:lpstr>Composite</vt:lpstr>
      <vt:lpstr>Acrobat Document</vt:lpstr>
      <vt:lpstr>City of Riverbank Capital Projects  </vt:lpstr>
      <vt:lpstr>  5-Year Capital Improvement Plan (CIP)   The CIP is not a budget document, but rather a planning tool to be used in conjunction with the budget document.  It is a work in progress document to show transparency in the projects staff is currently managing, planning, and researching funding sources.  Each project requires a specific implementation and financing plan, possible environmental review, and at times collaboration with other agencies.   </vt:lpstr>
      <vt:lpstr>STREET &amp; STORM PROJECTS  PROGRAMMED    FY 2023/2024 </vt:lpstr>
      <vt:lpstr>Roselle Avenue Sidewalk &amp; ADA Improvements Preliminary Engineering, Environmental &amp; Construction  Total Cost: $415,400  Construction:  Completed  Funding: Measure L  STBGP Fund 116</vt:lpstr>
      <vt:lpstr>Castleberg Park Trail Engineering &amp; Construction  Total Cost:    $283,388  Construction: Construction Completed    Funding: CDBG Fund 156</vt:lpstr>
      <vt:lpstr>Riverbank Police Fencing Engineering &amp; Construction  Total Cost Estimate:    $344,923  Construction: Currently Under Construction  Funding: ARPF</vt:lpstr>
      <vt:lpstr>Sierra House 3344 Sierra Street Design &amp; Construction  Total Cost Estimate:    $558,030    Construction: Currently Under Construction   Funding: ARPF</vt:lpstr>
      <vt:lpstr>Third Street Parking Lot Preliminary Engineering &amp; Construction  Total Cost Estimate:    $371,609  Construction: Completed  Funding: ARPF</vt:lpstr>
      <vt:lpstr>Pavement Restoration Project – Various Roads Preliminary Engineering &amp; Construction  Total Cost Estimate:    $795,000  Construction:  Summer 2023 – Waiting for final striping on Roselle  Funding: Measure L</vt:lpstr>
      <vt:lpstr>Topeka Street Overlay &amp; ADA Improvements – Jackson Avenue to Callander Preliminary Engineering Construction  Total Cost Estimate:    $555,694 Construction:   Currently Under Construction  Funding: SB-1</vt:lpstr>
      <vt:lpstr>Storm Outfall Ramp Repair (Homewood Basin) Preliminary Engineering &amp; Construction  Total Cost Estimate:    $240,000   Construction:  Fall 2023  Funding: Fund 413 Fund 172 Fund 116</vt:lpstr>
      <vt:lpstr>Drywell Rehabilitation Project  (Palmer &amp; Patterson and Sierra &amp; Palmer) Preliminary Engineering &amp; Construction  Total Cost Estimate:    $207,157   Construction:  Fall 2023  Funding: SB-1</vt:lpstr>
      <vt:lpstr>Oakdale Road Improvements (MID Canal to Northerly Limits of Crossroads West Unit 1) Construction    Total Cost Estimate:    $1,904,914  Construction:  Spring 2024  Funding: Fund 205</vt:lpstr>
      <vt:lpstr>Claribel Road Overlay Project – Joint Project with Stanislaus County Preliminary Engineering &amp; Construction  Total Cost Estimate:    $728,184 (County’s portion $280,013)  Estimated Construction:  Spring 2024  Funding:  Measure L   </vt:lpstr>
      <vt:lpstr>Seventh Street Outfall Repair Preliminary Engineering &amp; Construction  Total Cost Estimate:    $780,951   Construction:  Fall 2023   Funding: ARPF  </vt:lpstr>
      <vt:lpstr>Patterson Road Sidewalk &amp; ADA Improvements (Callander Avenue to Roselle Avenue) Preliminary Engineering, Environmental &amp; Construction  Total Cost Estimate:    $514,030  Estimated Construction:  Late Spring 2024  Funding:  CMAQ - Construction</vt:lpstr>
      <vt:lpstr>UPCOMING STREET PROJECTS  PROGRAMMED    FY 2024/2025 </vt:lpstr>
      <vt:lpstr>Oakdale Road Overlay – Silverock to Patterson Road  Preliminary Engineering &amp; Construction  Total Cost Estimate:    $626,500  Estimated Construction:  Spring 2024  Funding:  Measure L   </vt:lpstr>
      <vt:lpstr>Crossroads Elementary School – Two Raised Crosswalks Prospector’s Prkwy @ Novi &amp; Suttermill  Preliminary Engineering &amp; Construction  Total Cost Estimate:    $114,500  Estimated Construction:  Summer 2024  Funding:  Measure L   </vt:lpstr>
      <vt:lpstr>Callander Avenue Improvements</vt:lpstr>
      <vt:lpstr>    Signal at Roselle &amp; Patterson, Pedestrian RR Crossing, Sidewalk Infill along Roselle &amp; Patterson Roads  Environmental is complete.   All right of way has been dedicated.   Utility relocation is complete  Finalizing plans with BNSF   Total Cost Estimate: $2,580,093(Construction)  Estimated Construction:   Fall 2022    or   Spring 2023 Funding: CMAQ -    $1,425,695                   STBGP -      $554,398                   Fund 205 - $600,000     </vt:lpstr>
      <vt:lpstr>Roselle Avenue Pedestrian Access over MID Canal Preliminary Engineering, Environmental &amp; Construction  Total Cost Estimate:    $399,850  Estimated Construction:  Fall 2024  Funding:  CMAQ     </vt:lpstr>
      <vt:lpstr>Roselle &amp; S. Rosebrook Intersection  Preliminary Engineering &amp; Construction  Total Cost Estimate:    $385,000  Estimated Construction:  Summer 2024    Funding: Measure L     </vt:lpstr>
      <vt:lpstr>Patterson Road Overlay – Claus to Snedigar Preliminary Engineering, Environmental &amp; Construction  Total Cost Estimate:    $612,678  Estimated Construction:  Fall 2024   Funding: Measure L STBGP     </vt:lpstr>
      <vt:lpstr> Recommendation   The City Council adopt the 5-Year Capital Improvement Plan for Fiscal Year 2023-2028.   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Cleek</dc:creator>
  <cp:lastModifiedBy>Kathleen Cleek</cp:lastModifiedBy>
  <cp:revision>371</cp:revision>
  <cp:lastPrinted>2023-10-17T19:51:08Z</cp:lastPrinted>
  <dcterms:created xsi:type="dcterms:W3CDTF">2012-06-07T19:16:11Z</dcterms:created>
  <dcterms:modified xsi:type="dcterms:W3CDTF">2023-10-23T18:56:16Z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